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78" r:id="rId10"/>
    <p:sldId id="279" r:id="rId11"/>
    <p:sldId id="276" r:id="rId12"/>
    <p:sldId id="263" r:id="rId13"/>
    <p:sldId id="275" r:id="rId14"/>
    <p:sldId id="264" r:id="rId15"/>
    <p:sldId id="277" r:id="rId16"/>
    <p:sldId id="271" r:id="rId17"/>
    <p:sldId id="273" r:id="rId18"/>
    <p:sldId id="268" r:id="rId19"/>
    <p:sldId id="269" r:id="rId20"/>
    <p:sldId id="280" r:id="rId21"/>
    <p:sldId id="281" r:id="rId22"/>
    <p:sldId id="265" r:id="rId23"/>
    <p:sldId id="267" r:id="rId24"/>
    <p:sldId id="274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5226" autoAdjust="0"/>
  </p:normalViewPr>
  <p:slideViewPr>
    <p:cSldViewPr snapToGrid="0">
      <p:cViewPr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6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765E1-B95F-425B-8E42-BB0E8A643829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93C330-ABBA-43C9-99DE-6D6BE28F6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93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altLang="zh-CN" dirty="0"/>
              <a:t>omain Drive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71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47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863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443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062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3C330-ABBA-43C9-99DE-6D6BE28F6E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0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CA07-D542-45C6-9A55-CF2DFAB46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DDD 101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9D644-E15A-4799-AB7C-3F9C6E8349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概念、案例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zh-CN" altLang="en-US" sz="1700" i="1" dirty="0"/>
              <a:t>智鑫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167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D47C-E877-476D-B911-CBA92B21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统一语言、限界上下文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00CA-CD5A-4AC3-A820-30E242168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8"/>
            <a:ext cx="10131424" cy="405824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作为一个</a:t>
            </a:r>
            <a:r>
              <a:rPr lang="en-US" altLang="zh-CN" dirty="0"/>
              <a:t>User</a:t>
            </a:r>
            <a:r>
              <a:rPr lang="zh-CN" altLang="en-US" dirty="0"/>
              <a:t>，当我对某个专栏的内容感兴趣时，我可以购买这个专栏，使其成为我购买过的专栏</a:t>
            </a: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AA94129-16E9-4A1F-A946-354B5C271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542" y="2547892"/>
            <a:ext cx="9102571" cy="362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94D4CC-3C02-4945-98D0-1F97E9DD2C68}"/>
              </a:ext>
            </a:extLst>
          </p:cNvPr>
          <p:cNvSpPr txBox="1">
            <a:spLocks/>
          </p:cNvSpPr>
          <p:nvPr/>
        </p:nvSpPr>
        <p:spPr>
          <a:xfrm>
            <a:off x="685801" y="6248400"/>
            <a:ext cx="11441096" cy="405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作为一个</a:t>
            </a:r>
            <a:r>
              <a:rPr lang="en-US" altLang="zh-CN" dirty="0"/>
              <a:t>User</a:t>
            </a:r>
            <a:r>
              <a:rPr lang="zh-CN" altLang="en-US" dirty="0"/>
              <a:t>，当我对某个专栏</a:t>
            </a:r>
            <a:r>
              <a:rPr lang="en-US" altLang="zh-CN" dirty="0"/>
              <a:t>(Column)</a:t>
            </a:r>
            <a:r>
              <a:rPr lang="zh-CN" altLang="en-US" dirty="0"/>
              <a:t>的内容</a:t>
            </a:r>
            <a:r>
              <a:rPr lang="en-US" altLang="zh-CN" dirty="0"/>
              <a:t>(Content)</a:t>
            </a:r>
            <a:r>
              <a:rPr lang="zh-CN" altLang="en-US" dirty="0"/>
              <a:t>感兴趣时，我可以购买这个专栏，使其成为我购买过的专栏</a:t>
            </a:r>
            <a:r>
              <a:rPr lang="en-US" altLang="zh-CN" dirty="0"/>
              <a:t>(Subscription)</a:t>
            </a:r>
          </a:p>
        </p:txBody>
      </p:sp>
    </p:spTree>
    <p:extLst>
      <p:ext uri="{BB962C8B-B14F-4D97-AF65-F5344CB8AC3E}">
        <p14:creationId xmlns:p14="http://schemas.microsoft.com/office/powerpoint/2010/main" val="585503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D47C-E877-476D-B911-CBA92B21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统一语言、限界上下文</a:t>
            </a:r>
            <a:endParaRPr lang="en-US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7DCCFECD-F473-4797-BFC6-2F01EB568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288" y="2005002"/>
            <a:ext cx="6782541" cy="463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8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F146-83B5-41A7-9ACC-1860BBF8A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实体、值对象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00BFB-0443-413D-9E19-879E08D2E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</a:t>
            </a:r>
          </a:p>
          <a:p>
            <a:pPr lvl="1"/>
            <a:r>
              <a:rPr lang="zh-CN" altLang="en-US" dirty="0"/>
              <a:t>业务形态</a:t>
            </a:r>
            <a:endParaRPr lang="en-US" altLang="zh-CN" dirty="0"/>
          </a:p>
          <a:p>
            <a:pPr lvl="1"/>
            <a:r>
              <a:rPr lang="zh-CN" altLang="en-US" dirty="0"/>
              <a:t>代码形态</a:t>
            </a:r>
            <a:endParaRPr lang="en-US" altLang="zh-CN" dirty="0"/>
          </a:p>
          <a:p>
            <a:pPr lvl="1"/>
            <a:r>
              <a:rPr lang="zh-CN" altLang="en-US" dirty="0"/>
              <a:t>运行形态</a:t>
            </a:r>
            <a:endParaRPr lang="en-US" altLang="zh-CN" dirty="0"/>
          </a:p>
          <a:p>
            <a:pPr lvl="1"/>
            <a:r>
              <a:rPr lang="zh-CN" altLang="en-US" dirty="0"/>
              <a:t>数据库形态</a:t>
            </a:r>
            <a:endParaRPr lang="en-US" dirty="0"/>
          </a:p>
          <a:p>
            <a:r>
              <a:rPr lang="en-US" dirty="0"/>
              <a:t>Value Object</a:t>
            </a:r>
          </a:p>
        </p:txBody>
      </p:sp>
    </p:spTree>
    <p:extLst>
      <p:ext uri="{BB962C8B-B14F-4D97-AF65-F5344CB8AC3E}">
        <p14:creationId xmlns:p14="http://schemas.microsoft.com/office/powerpoint/2010/main" val="4165158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F146-83B5-41A7-9ACC-1860BBF8A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实体、值对象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77FE1A-EED8-4906-BB2D-8C236F68C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293" y="2201333"/>
            <a:ext cx="6192789" cy="330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71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F0FC5-5E08-412A-AA8A-762700E7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聚合、聚合根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0F7A-46EA-4D90-8C2B-84C63BF30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Aggregate</a:t>
            </a:r>
          </a:p>
          <a:p>
            <a:r>
              <a:rPr lang="en-US" dirty="0"/>
              <a:t>Aggregate Root</a:t>
            </a:r>
          </a:p>
        </p:txBody>
      </p:sp>
    </p:spTree>
    <p:extLst>
      <p:ext uri="{BB962C8B-B14F-4D97-AF65-F5344CB8AC3E}">
        <p14:creationId xmlns:p14="http://schemas.microsoft.com/office/powerpoint/2010/main" val="2188185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F0FC5-5E08-412A-AA8A-762700E7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聚合、聚合根</a:t>
            </a:r>
            <a:endParaRPr lang="en-US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FE3EBF5A-836E-4BE2-AB33-96B0F47ED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715" y="1761318"/>
            <a:ext cx="9108490" cy="482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74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62583-6AC4-4597-AB43-07D22C6A3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提炼领域模型：知识消化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13AD4-7948-4B08-BD7E-DC28BD777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关联模型与软件实现；</a:t>
            </a:r>
            <a:endParaRPr lang="en-US" altLang="zh-CN" dirty="0"/>
          </a:p>
          <a:p>
            <a:r>
              <a:rPr lang="zh-CN" altLang="en-US" dirty="0"/>
              <a:t>基于模型提取统一语言；</a:t>
            </a:r>
            <a:endParaRPr lang="en-US" altLang="zh-CN" dirty="0"/>
          </a:p>
          <a:p>
            <a:r>
              <a:rPr lang="zh-CN" altLang="en-US" dirty="0"/>
              <a:t>开发富含知识的模型；</a:t>
            </a:r>
            <a:endParaRPr lang="en-US" altLang="zh-CN" dirty="0"/>
          </a:p>
          <a:p>
            <a:r>
              <a:rPr lang="zh-CN" altLang="en-US" dirty="0"/>
              <a:t>精炼模型；</a:t>
            </a:r>
            <a:endParaRPr lang="en-US" altLang="zh-CN" dirty="0"/>
          </a:p>
          <a:p>
            <a:r>
              <a:rPr lang="zh-CN" altLang="en-US" dirty="0"/>
              <a:t>头脑风暴与试验。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D60BAC-DC99-4817-9FBD-24A2B25B1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381" y="1722848"/>
            <a:ext cx="6582979" cy="5135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2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C006-4540-4472-B79F-1A7EF7B64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1D977-BB50-4A42-A4DE-CC39CE4F2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两关联</a:t>
            </a:r>
            <a:endParaRPr lang="en-US" altLang="zh-CN" dirty="0"/>
          </a:p>
          <a:p>
            <a:r>
              <a:rPr lang="zh-CN" altLang="en-US" dirty="0"/>
              <a:t>一循环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4C9F4D-B2CC-4835-8DC6-9D1FFB64E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588" y="0"/>
            <a:ext cx="456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731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130EF-0E5A-40A6-961C-A55B9F7F1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BF5A-DA0B-41D3-89A9-98F59302A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模型在领域驱动设计中，其实主要有三个用途：</a:t>
            </a:r>
            <a:endParaRPr lang="en-US" altLang="zh-CN" dirty="0"/>
          </a:p>
          <a:p>
            <a:r>
              <a:rPr lang="zh-CN" altLang="en-US" dirty="0"/>
              <a:t>通过模型反映软件实现（</a:t>
            </a:r>
            <a:r>
              <a:rPr lang="en-US" altLang="zh-CN" dirty="0"/>
              <a:t>Implementation</a:t>
            </a:r>
            <a:r>
              <a:rPr lang="zh-CN" altLang="en-US" dirty="0"/>
              <a:t>）的结构；</a:t>
            </a:r>
            <a:endParaRPr lang="en-US" altLang="zh-CN" dirty="0"/>
          </a:p>
          <a:p>
            <a:r>
              <a:rPr lang="zh-CN" altLang="en-US" dirty="0"/>
              <a:t>以模型为基础形成团队的统一语言（</a:t>
            </a:r>
            <a:r>
              <a:rPr lang="en-US" altLang="zh-CN" dirty="0"/>
              <a:t>Ubiquitous Language</a:t>
            </a:r>
            <a:r>
              <a:rPr lang="zh-CN" altLang="en-US" dirty="0"/>
              <a:t>）；</a:t>
            </a:r>
            <a:endParaRPr lang="en-US" altLang="zh-CN" dirty="0"/>
          </a:p>
          <a:p>
            <a:r>
              <a:rPr lang="zh-CN" altLang="en-US" dirty="0"/>
              <a:t>把模型作为精粹的知识，以用于传递。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675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3F5B-5A0C-4859-B432-4D66FE4D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313D-D221-4D26-A26F-475C7026D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理解了模型，你就会大致理解代码的结构；</a:t>
            </a:r>
            <a:endParaRPr lang="en-US" altLang="zh-CN" dirty="0"/>
          </a:p>
          <a:p>
            <a:r>
              <a:rPr lang="zh-CN" altLang="en-US" dirty="0"/>
              <a:t>在讨论需求的时候，研发人员可以很容易明白需要改动的代码，并对风险与进度有更好地评估；</a:t>
            </a:r>
            <a:endParaRPr lang="en-US" altLang="zh-CN" dirty="0"/>
          </a:p>
          <a:p>
            <a:r>
              <a:rPr lang="zh-CN" altLang="en-US" dirty="0"/>
              <a:t>模型比代码更简洁，毕竟模型是抽象出来的，因而有更低的传递成本。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02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59AAA-9ABD-4508-A59C-CA249C1F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70DDB-9D14-451A-80AD-330AE0D60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80810"/>
            <a:ext cx="10131425" cy="3649133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DDD</a:t>
            </a:r>
            <a:r>
              <a:rPr lang="zh-CN" altLang="en-US" dirty="0"/>
              <a:t>介绍</a:t>
            </a:r>
            <a:endParaRPr lang="en-US" altLang="zh-CN" dirty="0"/>
          </a:p>
          <a:p>
            <a:r>
              <a:rPr lang="zh-CN" altLang="en-US" dirty="0"/>
              <a:t>四层架构</a:t>
            </a:r>
            <a:endParaRPr lang="en-US" altLang="zh-CN" dirty="0"/>
          </a:p>
          <a:p>
            <a:r>
              <a:rPr lang="zh-CN" altLang="en-US" dirty="0"/>
              <a:t>概念</a:t>
            </a:r>
            <a:endParaRPr lang="en-US" altLang="zh-CN" dirty="0"/>
          </a:p>
          <a:p>
            <a:pPr lvl="1"/>
            <a:r>
              <a:rPr lang="zh-CN" altLang="en-US" dirty="0"/>
              <a:t>战略、战术设计</a:t>
            </a:r>
            <a:endParaRPr lang="en-US" altLang="zh-CN" dirty="0"/>
          </a:p>
          <a:p>
            <a:pPr lvl="1"/>
            <a:r>
              <a:rPr lang="zh-CN" altLang="en-US" dirty="0"/>
              <a:t>领域</a:t>
            </a:r>
            <a:endParaRPr lang="en-US" altLang="zh-CN" dirty="0"/>
          </a:p>
          <a:p>
            <a:pPr lvl="1"/>
            <a:r>
              <a:rPr lang="zh-CN" altLang="en-US" dirty="0"/>
              <a:t>统一语言、限界上下文</a:t>
            </a:r>
            <a:endParaRPr lang="en-US" altLang="zh-CN" dirty="0"/>
          </a:p>
          <a:p>
            <a:pPr lvl="1"/>
            <a:r>
              <a:rPr lang="zh-CN" altLang="en-US" dirty="0"/>
              <a:t>实体、值对象</a:t>
            </a:r>
            <a:endParaRPr lang="en-US" altLang="zh-CN" dirty="0"/>
          </a:p>
          <a:p>
            <a:pPr lvl="1"/>
            <a:r>
              <a:rPr lang="zh-CN" altLang="en-US" dirty="0"/>
              <a:t>聚合、聚合根</a:t>
            </a:r>
            <a:endParaRPr lang="en-US" altLang="zh-CN" dirty="0"/>
          </a:p>
          <a:p>
            <a:r>
              <a:rPr lang="zh-CN" altLang="en-US" dirty="0"/>
              <a:t>总结</a:t>
            </a:r>
            <a:endParaRPr lang="en-US" altLang="zh-CN" dirty="0"/>
          </a:p>
          <a:p>
            <a:r>
              <a:rPr lang="zh-CN" altLang="en-US" dirty="0"/>
              <a:t>优缺点</a:t>
            </a:r>
            <a:endParaRPr lang="en-US" altLang="zh-CN" dirty="0"/>
          </a:p>
          <a:p>
            <a:r>
              <a:rPr lang="zh-CN" altLang="en-US" dirty="0"/>
              <a:t>案例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31888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3F5B-5A0C-4859-B432-4D66FE4D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313D-D221-4D26-A26F-475C7026D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领域驱动设计，逼着业务方和实现方像玩跷跷板一样共同构建业务系统，从协作角度看，这个游戏的特点是，</a:t>
            </a:r>
            <a:r>
              <a:rPr lang="en-US" altLang="zh-CN" dirty="0"/>
              <a:t>【</a:t>
            </a:r>
            <a:r>
              <a:rPr lang="zh-CN" altLang="en-US" dirty="0"/>
              <a:t>一个人没法玩</a:t>
            </a:r>
            <a:r>
              <a:rPr lang="en-US" altLang="zh-CN" dirty="0"/>
              <a:t>】</a:t>
            </a:r>
            <a:r>
              <a:rPr lang="zh-CN" altLang="en-US" dirty="0"/>
              <a:t>。 板≈共同语言，支点≈模型，以“支点”为中心，以“板”为媒介，双方你一下我一下地玩。“板”</a:t>
            </a:r>
            <a:r>
              <a:rPr lang="en-US" altLang="zh-CN" dirty="0"/>
              <a:t>+“</a:t>
            </a:r>
            <a:r>
              <a:rPr lang="zh-CN" altLang="en-US" dirty="0"/>
              <a:t>支点”很大程度上定义了游戏的基本规则。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09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3F5B-5A0C-4859-B432-4D66FE4D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313D-D221-4D26-A26F-475C7026D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迭代式试错建</a:t>
            </a:r>
            <a:r>
              <a:rPr lang="zh-CN" altLang="en-US"/>
              <a:t>模法</a:t>
            </a:r>
            <a:endParaRPr lang="en-US" altLang="zh-CN" dirty="0"/>
          </a:p>
          <a:p>
            <a:r>
              <a:rPr lang="zh-CN" altLang="en-US" dirty="0"/>
              <a:t>具有协同效应的工作方式</a:t>
            </a:r>
            <a:endParaRPr lang="en-US" altLang="zh-CN" dirty="0"/>
          </a:p>
          <a:p>
            <a:r>
              <a:rPr lang="zh-CN" altLang="en-US" dirty="0"/>
              <a:t>价值观体系</a:t>
            </a:r>
            <a:endParaRPr lang="en-US" altLang="zh-CN" dirty="0"/>
          </a:p>
          <a:p>
            <a:pPr lvl="1"/>
            <a:r>
              <a:rPr lang="en-US" altLang="zh-CN" dirty="0"/>
              <a:t>DDD</a:t>
            </a:r>
            <a:r>
              <a:rPr lang="zh-CN" altLang="en-US" dirty="0"/>
              <a:t>是一种模型驱动的设计方法，模型应处在核心</a:t>
            </a:r>
            <a:endParaRPr lang="en-US" altLang="zh-CN" dirty="0"/>
          </a:p>
          <a:p>
            <a:pPr lvl="1"/>
            <a:r>
              <a:rPr lang="zh-CN" altLang="en-US" dirty="0"/>
              <a:t>两关联一循环：业务与技术围绕着模型的协调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77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F6EE-94DC-4D57-B094-F1D44251B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优缺点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EF2D7-23F0-479C-855A-D9F52CCD1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DDD </a:t>
            </a:r>
            <a:r>
              <a:rPr lang="zh-CN" altLang="en-US" dirty="0"/>
              <a:t>是一套完整而系统的设计方法，它能带给你从战略设计到战术设计的标准设计过程，使得你的设计思路能够更加清晰，设计过程更加规范。</a:t>
            </a:r>
          </a:p>
          <a:p>
            <a:r>
              <a:rPr lang="en-US" altLang="zh-CN" dirty="0"/>
              <a:t>DDD </a:t>
            </a:r>
            <a:r>
              <a:rPr lang="zh-CN" altLang="en-US" dirty="0"/>
              <a:t>善于处理与领域相关的拥有高复杂度业务的产品开发，通过它可以建立一个核心而稳定的领域模型，有利于领域知识的传递与传承。</a:t>
            </a:r>
          </a:p>
          <a:p>
            <a:r>
              <a:rPr lang="en-US" altLang="zh-CN" dirty="0"/>
              <a:t>DDD </a:t>
            </a:r>
            <a:r>
              <a:rPr lang="zh-CN" altLang="en-US" dirty="0"/>
              <a:t>强调团队与领域专家的合作，能够帮助你的团队建立一个沟通良好的氛围，构建一致的架构体系。</a:t>
            </a:r>
          </a:p>
          <a:p>
            <a:r>
              <a:rPr lang="en-US" altLang="zh-CN" dirty="0"/>
              <a:t>DDD </a:t>
            </a:r>
            <a:r>
              <a:rPr lang="zh-CN" altLang="en-US" dirty="0"/>
              <a:t>的设计思想、原则与模式有助于提高你的架构设计能力。</a:t>
            </a:r>
          </a:p>
          <a:p>
            <a:r>
              <a:rPr lang="zh-CN" altLang="en-US" dirty="0"/>
              <a:t>无论是在新项目中设计微服务，还是将系统从单体架构演进到微服务，都可以遵循 </a:t>
            </a:r>
            <a:r>
              <a:rPr lang="en-US" altLang="zh-CN" dirty="0"/>
              <a:t>DDD </a:t>
            </a:r>
            <a:r>
              <a:rPr lang="zh-CN" altLang="en-US" dirty="0"/>
              <a:t>的架构原则。</a:t>
            </a:r>
          </a:p>
          <a:p>
            <a:r>
              <a:rPr lang="en-US" altLang="zh-CN" dirty="0"/>
              <a:t>DDD </a:t>
            </a:r>
            <a:r>
              <a:rPr lang="zh-CN" altLang="en-US" dirty="0"/>
              <a:t>不仅适用于微服务，也适用于传统的单体应用。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280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F6EE-94DC-4D57-B094-F1D44251B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优缺点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EF2D7-23F0-479C-855A-D9F52CCD1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首先，更适用于业务系统，所谓业务系统即与公司运营、成本相关的系统</a:t>
            </a:r>
          </a:p>
          <a:p>
            <a:r>
              <a:rPr lang="zh-CN" altLang="en-US" dirty="0"/>
              <a:t>其次，对于业务系统，</a:t>
            </a:r>
            <a:r>
              <a:rPr lang="en-US" altLang="zh-CN" dirty="0"/>
              <a:t>DDD</a:t>
            </a:r>
            <a:r>
              <a:rPr lang="zh-CN" altLang="en-US" dirty="0"/>
              <a:t>应该也不是银弹，</a:t>
            </a:r>
            <a:r>
              <a:rPr lang="en-US" altLang="zh-CN" dirty="0"/>
              <a:t>DDD</a:t>
            </a:r>
            <a:r>
              <a:rPr lang="zh-CN" altLang="en-US" dirty="0"/>
              <a:t>应该更适用于业务逻辑非常复杂的系统。</a:t>
            </a:r>
          </a:p>
          <a:p>
            <a:r>
              <a:rPr lang="zh-CN" altLang="en-US" dirty="0"/>
              <a:t>而且，</a:t>
            </a:r>
            <a:r>
              <a:rPr lang="en-US" altLang="zh-CN" dirty="0"/>
              <a:t>DDD</a:t>
            </a:r>
            <a:r>
              <a:rPr lang="zh-CN" altLang="en-US" dirty="0"/>
              <a:t>自身也存在不少缺陷，比如建模过程依赖于专家经验，不具有唯一性，实施成本高，对开发人员要求高等等。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361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E7F46-2C65-4B88-8336-2B006F7A7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DB9A9-B906-41C7-AD20-4BE1ADBC9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FC3AD-C01F-4994-AC43-8EE743F9A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1" y="646430"/>
            <a:ext cx="10306478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92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130EF-0E5A-40A6-961C-A55B9F7F1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案例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BF5A-DA0B-41D3-89A9-98F59302A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36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C46A2-9308-4A18-A298-5B3221D6B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DDD</a:t>
            </a:r>
            <a:r>
              <a:rPr lang="zh-CN" altLang="en-US" dirty="0"/>
              <a:t>介绍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1A506-2537-47E4-AA96-588B4B472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模型驱动 </a:t>
            </a:r>
            <a:r>
              <a:rPr lang="en-US" altLang="zh-CN" dirty="0"/>
              <a:t>vs XX</a:t>
            </a:r>
            <a:r>
              <a:rPr lang="zh-CN" altLang="en-US" dirty="0"/>
              <a:t>驱动</a:t>
            </a:r>
            <a:endParaRPr lang="en-US" altLang="zh-CN" dirty="0"/>
          </a:p>
          <a:p>
            <a:r>
              <a:rPr lang="zh-CN" altLang="en-US" dirty="0"/>
              <a:t>通用模型 </a:t>
            </a:r>
            <a:r>
              <a:rPr lang="en-US" altLang="zh-CN" dirty="0"/>
              <a:t>vs </a:t>
            </a:r>
            <a:r>
              <a:rPr lang="zh-CN" altLang="en-US" dirty="0"/>
              <a:t>领域模型 </a:t>
            </a:r>
            <a:r>
              <a:rPr lang="en-US" altLang="zh-CN" dirty="0"/>
              <a:t>(</a:t>
            </a:r>
            <a:r>
              <a:rPr lang="zh-CN" altLang="en-US" dirty="0"/>
              <a:t>不唯一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数据结构</a:t>
            </a:r>
            <a:endParaRPr lang="en-US" altLang="zh-CN" dirty="0"/>
          </a:p>
          <a:p>
            <a:pPr marL="628650" lvl="1" indent="-171450">
              <a:buFontTx/>
              <a:buChar char="-"/>
            </a:pPr>
            <a:r>
              <a:rPr lang="zh-CN" altLang="en-US" dirty="0"/>
              <a:t>数据库</a:t>
            </a:r>
            <a:endParaRPr lang="en-US" altLang="zh-CN" dirty="0"/>
          </a:p>
          <a:p>
            <a:pPr marL="628650" lvl="1" indent="-171450">
              <a:buFontTx/>
              <a:buChar char="-"/>
            </a:pPr>
            <a:r>
              <a:rPr lang="zh-CN" altLang="en-US" dirty="0"/>
              <a:t>地图</a:t>
            </a:r>
            <a:endParaRPr lang="en-US" altLang="zh-CN" dirty="0"/>
          </a:p>
          <a:p>
            <a:r>
              <a:rPr lang="zh-CN" altLang="en-US" dirty="0"/>
              <a:t>业务系统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59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B580-95F9-4425-B240-7BF5DAAB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四层架构</a:t>
            </a:r>
            <a:endParaRPr lang="en-US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D5FD3BA8-22AE-4313-992B-26C6E521E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7069" y="92682"/>
            <a:ext cx="7270158" cy="6714851"/>
          </a:xfrm>
        </p:spPr>
      </p:pic>
    </p:spTree>
    <p:extLst>
      <p:ext uri="{BB962C8B-B14F-4D97-AF65-F5344CB8AC3E}">
        <p14:creationId xmlns:p14="http://schemas.microsoft.com/office/powerpoint/2010/main" val="2175430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8 微服务架构模型：几种常见模型的对比和分析.md">
            <a:extLst>
              <a:ext uri="{FF2B5EF4-FFF2-40B4-BE49-F238E27FC236}">
                <a16:creationId xmlns:a16="http://schemas.microsoft.com/office/drawing/2014/main" id="{183F4013-A177-46DC-8C02-308376744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557" y="78637"/>
            <a:ext cx="8960669" cy="670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84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62B65-5F44-4F59-A129-D73C37BBF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战略、战术设计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9F07B-A4E7-4A4F-91F1-DD999B856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定义问题 解决问题</a:t>
            </a:r>
            <a:endParaRPr lang="en-US" altLang="zh-CN" dirty="0"/>
          </a:p>
          <a:p>
            <a:r>
              <a:rPr lang="zh-CN" altLang="en-US" dirty="0"/>
              <a:t>事件风暴</a:t>
            </a:r>
            <a:r>
              <a:rPr lang="en-US" altLang="zh-CN" dirty="0"/>
              <a:t>(Event Storming)</a:t>
            </a:r>
          </a:p>
          <a:p>
            <a:pPr lvl="1"/>
            <a:r>
              <a:rPr lang="zh-CN" altLang="en-US" dirty="0"/>
              <a:t>发散阶段</a:t>
            </a:r>
            <a:endParaRPr lang="en-US" altLang="zh-CN" dirty="0"/>
          </a:p>
          <a:p>
            <a:pPr lvl="1"/>
            <a:r>
              <a:rPr lang="zh-CN" altLang="en-US" dirty="0"/>
              <a:t>收敛阶段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120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8C897-77D0-4D9E-908C-CF5CE92E2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领域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E8CFA-1D80-4732-BD65-2A091E2CD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Domain</a:t>
            </a:r>
          </a:p>
          <a:p>
            <a:r>
              <a:rPr lang="zh-CN" altLang="en-US" dirty="0"/>
              <a:t>领域、子域</a:t>
            </a:r>
            <a:endParaRPr lang="en-US" altLang="zh-CN" dirty="0"/>
          </a:p>
          <a:p>
            <a:r>
              <a:rPr lang="zh-CN" altLang="en-US" dirty="0"/>
              <a:t>核心域、通用域、支撑域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95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D47C-E877-476D-B911-CBA92B21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统一语言、限界上下文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00CA-CD5A-4AC3-A820-30E242168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Ubiquitous Language</a:t>
            </a:r>
          </a:p>
          <a:p>
            <a:r>
              <a:rPr lang="en-US" dirty="0"/>
              <a:t>Bounded Context</a:t>
            </a:r>
          </a:p>
        </p:txBody>
      </p:sp>
    </p:spTree>
    <p:extLst>
      <p:ext uri="{BB962C8B-B14F-4D97-AF65-F5344CB8AC3E}">
        <p14:creationId xmlns:p14="http://schemas.microsoft.com/office/powerpoint/2010/main" val="3178212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8D47C-E877-476D-B911-CBA92B21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统一语言、限界上下文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00CA-CD5A-4AC3-A820-30E242168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用户（</a:t>
            </a:r>
            <a:r>
              <a:rPr lang="en-US" altLang="zh-CN" dirty="0"/>
              <a:t>User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订阅的专栏（</a:t>
            </a:r>
            <a:r>
              <a:rPr lang="en-US" altLang="zh-CN" dirty="0"/>
              <a:t>Subscription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用户可以订阅多个专栏</a:t>
            </a:r>
          </a:p>
          <a:p>
            <a:r>
              <a:rPr lang="zh-CN" altLang="en-US" dirty="0"/>
              <a:t>订阅</a:t>
            </a:r>
            <a:endParaRPr lang="en-US" altLang="zh-CN" dirty="0"/>
          </a:p>
          <a:p>
            <a:r>
              <a:rPr lang="zh-CN" altLang="en-US" dirty="0"/>
              <a:t>作为一个</a:t>
            </a:r>
            <a:r>
              <a:rPr lang="en-US" altLang="zh-CN" dirty="0"/>
              <a:t>User</a:t>
            </a:r>
            <a:r>
              <a:rPr lang="zh-CN" altLang="en-US" dirty="0"/>
              <a:t>，当我查阅购买过的</a:t>
            </a:r>
            <a:r>
              <a:rPr lang="en-US" altLang="zh-CN" dirty="0"/>
              <a:t>Subscription</a:t>
            </a:r>
            <a:r>
              <a:rPr lang="zh-CN" altLang="en-US" dirty="0"/>
              <a:t>时，可以看到其中的教学内容。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B6C23-F974-4613-B391-A924A45BC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430" y="2065867"/>
            <a:ext cx="6700051" cy="188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831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5151</TotalTime>
  <Words>1198</Words>
  <Application>Microsoft Office PowerPoint</Application>
  <PresentationFormat>Widescreen</PresentationFormat>
  <Paragraphs>100</Paragraphs>
  <Slides>25</Slides>
  <Notes>6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Celestial</vt:lpstr>
      <vt:lpstr>DDD 101</vt:lpstr>
      <vt:lpstr>Agenda</vt:lpstr>
      <vt:lpstr>DDD介绍</vt:lpstr>
      <vt:lpstr>四层架构</vt:lpstr>
      <vt:lpstr>PowerPoint Presentation</vt:lpstr>
      <vt:lpstr>战略、战术设计</vt:lpstr>
      <vt:lpstr>领域</vt:lpstr>
      <vt:lpstr>统一语言、限界上下文</vt:lpstr>
      <vt:lpstr>统一语言、限界上下文</vt:lpstr>
      <vt:lpstr>统一语言、限界上下文</vt:lpstr>
      <vt:lpstr>统一语言、限界上下文</vt:lpstr>
      <vt:lpstr>实体、值对象</vt:lpstr>
      <vt:lpstr>实体、值对象</vt:lpstr>
      <vt:lpstr>聚合、聚合根</vt:lpstr>
      <vt:lpstr>聚合、聚合根</vt:lpstr>
      <vt:lpstr>提炼领域模型：知识消化</vt:lpstr>
      <vt:lpstr>PowerPoint Presentation</vt:lpstr>
      <vt:lpstr>总结</vt:lpstr>
      <vt:lpstr>PowerPoint Presentation</vt:lpstr>
      <vt:lpstr>PowerPoint Presentation</vt:lpstr>
      <vt:lpstr>PowerPoint Presentation</vt:lpstr>
      <vt:lpstr>优缺点</vt:lpstr>
      <vt:lpstr>优缺点</vt:lpstr>
      <vt:lpstr>PowerPoint Presentation</vt:lpstr>
      <vt:lpstr>案例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Zhi Xin</dc:creator>
  <cp:lastModifiedBy>Zhi Xin</cp:lastModifiedBy>
  <cp:revision>121</cp:revision>
  <dcterms:created xsi:type="dcterms:W3CDTF">2022-06-15T23:27:49Z</dcterms:created>
  <dcterms:modified xsi:type="dcterms:W3CDTF">2022-06-21T15:17:56Z</dcterms:modified>
</cp:coreProperties>
</file>

<file path=docProps/thumbnail.jpeg>
</file>